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158421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2381765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94350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3884676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8760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3195730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2315484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514637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371766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506FE-B135-437A-AE43-B4913D5CD9EA}"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667932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D506FE-B135-437A-AE43-B4913D5CD9EA}"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196132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D506FE-B135-437A-AE43-B4913D5CD9EA}" type="datetimeFigureOut">
              <a:rPr lang="en-US" smtClean="0"/>
              <a:t>5/4/2023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2564789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D506FE-B135-437A-AE43-B4913D5CD9EA}" type="datetimeFigureOut">
              <a:rPr lang="en-US" smtClean="0"/>
              <a:t>5/4/2023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239804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506FE-B135-437A-AE43-B4913D5CD9EA}" type="datetimeFigureOut">
              <a:rPr lang="en-US" smtClean="0"/>
              <a:t>5/4/2023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316428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506FE-B135-437A-AE43-B4913D5CD9EA}"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1570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D506FE-B135-437A-AE43-B4913D5CD9EA}"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FCBE2-B64C-47BC-AE11-EC61214D8B60}" type="slidenum">
              <a:rPr lang="en-US" smtClean="0"/>
              <a:t>‹#›</a:t>
            </a:fld>
            <a:endParaRPr lang="en-US"/>
          </a:p>
        </p:txBody>
      </p:sp>
    </p:spTree>
    <p:extLst>
      <p:ext uri="{BB962C8B-B14F-4D97-AF65-F5344CB8AC3E}">
        <p14:creationId xmlns:p14="http://schemas.microsoft.com/office/powerpoint/2010/main" val="1698441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D506FE-B135-437A-AE43-B4913D5CD9EA}" type="datetimeFigureOut">
              <a:rPr lang="en-US" smtClean="0"/>
              <a:t>5/4/2023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41FCBE2-B64C-47BC-AE11-EC61214D8B60}" type="slidenum">
              <a:rPr lang="en-US" smtClean="0"/>
              <a:t>‹#›</a:t>
            </a:fld>
            <a:endParaRPr lang="en-US"/>
          </a:p>
        </p:txBody>
      </p:sp>
    </p:spTree>
    <p:extLst>
      <p:ext uri="{BB962C8B-B14F-4D97-AF65-F5344CB8AC3E}">
        <p14:creationId xmlns:p14="http://schemas.microsoft.com/office/powerpoint/2010/main" val="4616672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investopedia.com/contributors/5374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contributors/5374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DF503-47A0-F770-E6A4-595ABE6D8CDC}"/>
              </a:ext>
            </a:extLst>
          </p:cNvPr>
          <p:cNvSpPr>
            <a:spLocks noGrp="1"/>
          </p:cNvSpPr>
          <p:nvPr>
            <p:ph type="ctrTitle"/>
          </p:nvPr>
        </p:nvSpPr>
        <p:spPr>
          <a:xfrm>
            <a:off x="0" y="1"/>
            <a:ext cx="12192000" cy="762000"/>
          </a:xfrm>
        </p:spPr>
        <p:txBody>
          <a:bodyPr>
            <a:normAutofit fontScale="90000"/>
          </a:bodyPr>
          <a:lstStyle/>
          <a:p>
            <a:pPr algn="ctr"/>
            <a:r>
              <a:rPr lang="en-US" dirty="0"/>
              <a:t>Financial Ratios </a:t>
            </a:r>
          </a:p>
        </p:txBody>
      </p:sp>
      <p:sp>
        <p:nvSpPr>
          <p:cNvPr id="3" name="Subtitle 2">
            <a:extLst>
              <a:ext uri="{FF2B5EF4-FFF2-40B4-BE49-F238E27FC236}">
                <a16:creationId xmlns:a16="http://schemas.microsoft.com/office/drawing/2014/main" id="{EF8B8F26-6D10-47C9-F269-3A65FC806C02}"/>
              </a:ext>
            </a:extLst>
          </p:cNvPr>
          <p:cNvSpPr>
            <a:spLocks noGrp="1"/>
          </p:cNvSpPr>
          <p:nvPr>
            <p:ph type="subTitle" idx="1"/>
          </p:nvPr>
        </p:nvSpPr>
        <p:spPr>
          <a:xfrm>
            <a:off x="0" y="762001"/>
            <a:ext cx="12192000" cy="6095999"/>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Liquidity Ratios: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2800" b="1" dirty="0">
              <a:solidFill>
                <a:prstClr val="black"/>
              </a:solidFill>
              <a:latin typeface="Calibri" panose="020F0502020204030204"/>
            </a:endParaRPr>
          </a:p>
          <a:p>
            <a:pPr algn="l"/>
            <a:r>
              <a:rPr lang="en-US" sz="2100" b="1" dirty="0"/>
              <a:t>Current ratio is a </a:t>
            </a:r>
            <a:r>
              <a:rPr lang="en-US" sz="2100" dirty="0"/>
              <a:t>liquidity ratio that tells investors and analysts about the company’s ability to pay their short-term expenses. </a:t>
            </a:r>
            <a:endParaRPr lang="en-US" sz="2100" b="1" dirty="0"/>
          </a:p>
          <a:p>
            <a:pPr algn="l"/>
            <a:r>
              <a:rPr lang="en-US" sz="2100" dirty="0">
                <a:solidFill>
                  <a:schemeClr val="tx1"/>
                </a:solidFill>
              </a:rPr>
              <a:t>Current Ratio= Current Assets/ current liabilities </a:t>
            </a:r>
          </a:p>
          <a:p>
            <a:pPr algn="l"/>
            <a:r>
              <a:rPr lang="en-US" sz="2100" b="1" dirty="0"/>
              <a:t>Liquid Ratio</a:t>
            </a:r>
            <a:r>
              <a:rPr lang="en-US" sz="2100" dirty="0"/>
              <a:t>: is an absolute liquidity ratio that takes out inventory from the ratio and it also explains how the company’s will be able to pay its short-term expenses.</a:t>
            </a:r>
            <a:r>
              <a:rPr lang="en-US" sz="2100" i="1" dirty="0"/>
              <a:t> </a:t>
            </a:r>
            <a:endParaRPr lang="en-US" sz="2100" dirty="0"/>
          </a:p>
          <a:p>
            <a:pPr algn="l"/>
            <a:r>
              <a:rPr lang="en-US" sz="2100" b="1" dirty="0"/>
              <a:t> Liquid ratio</a:t>
            </a:r>
            <a:r>
              <a:rPr lang="en-US" sz="2100" dirty="0"/>
              <a:t> = </a:t>
            </a:r>
            <a:r>
              <a:rPr lang="en-US" sz="2100" u="sng" dirty="0"/>
              <a:t>Current Assets-Inventory=</a:t>
            </a:r>
            <a:br>
              <a:rPr lang="en-US" sz="2100" dirty="0"/>
            </a:br>
            <a:r>
              <a:rPr lang="en-US" sz="2100" dirty="0"/>
              <a:t>                            Current Liabilities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r>
              <a:rPr lang="en-US" b="1" dirty="0"/>
              <a:t>Liquidity Ratios:</a:t>
            </a:r>
          </a:p>
          <a:p>
            <a:endParaRPr lang="en-US" dirty="0"/>
          </a:p>
        </p:txBody>
      </p:sp>
    </p:spTree>
    <p:extLst>
      <p:ext uri="{BB962C8B-B14F-4D97-AF65-F5344CB8AC3E}">
        <p14:creationId xmlns:p14="http://schemas.microsoft.com/office/powerpoint/2010/main" val="485010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FA1F-A8A1-3134-8356-84509D1BB6ED}"/>
              </a:ext>
            </a:extLst>
          </p:cNvPr>
          <p:cNvSpPr>
            <a:spLocks noGrp="1"/>
          </p:cNvSpPr>
          <p:nvPr>
            <p:ph type="title"/>
          </p:nvPr>
        </p:nvSpPr>
        <p:spPr>
          <a:xfrm>
            <a:off x="0" y="0"/>
            <a:ext cx="12192000" cy="952500"/>
          </a:xfrm>
        </p:spPr>
        <p:txBody>
          <a:bodyPr/>
          <a:lstStyle/>
          <a:p>
            <a:r>
              <a:rPr lang="en-US" b="1" dirty="0"/>
              <a:t>2 Investment Ratios( return on Capital employed)</a:t>
            </a:r>
            <a:endParaRPr lang="en-US" dirty="0"/>
          </a:p>
        </p:txBody>
      </p:sp>
      <p:sp>
        <p:nvSpPr>
          <p:cNvPr id="3" name="Content Placeholder 2">
            <a:extLst>
              <a:ext uri="{FF2B5EF4-FFF2-40B4-BE49-F238E27FC236}">
                <a16:creationId xmlns:a16="http://schemas.microsoft.com/office/drawing/2014/main" id="{72CA83C0-550F-408E-CEEB-4F8F36B8B10A}"/>
              </a:ext>
            </a:extLst>
          </p:cNvPr>
          <p:cNvSpPr>
            <a:spLocks noGrp="1"/>
          </p:cNvSpPr>
          <p:nvPr>
            <p:ph idx="1"/>
          </p:nvPr>
        </p:nvSpPr>
        <p:spPr>
          <a:xfrm>
            <a:off x="0" y="749300"/>
            <a:ext cx="12192000" cy="6299199"/>
          </a:xfrm>
        </p:spPr>
        <p:txBody>
          <a:bodyPr/>
          <a:lstStyle/>
          <a:p>
            <a:r>
              <a:rPr lang="en-US" dirty="0"/>
              <a:t>The return on capital employed indicates how much operating income a company is generating for each dollar of capital invested. Companies prefer higher ROCE is, because it indicates for each dollar of capital employed more profits are generated.</a:t>
            </a:r>
            <a:r>
              <a:rPr lang="en-US" b="1" i="1" dirty="0"/>
              <a:t> </a:t>
            </a:r>
            <a:r>
              <a:rPr lang="en-US" i="1" dirty="0"/>
              <a:t>(</a:t>
            </a:r>
            <a:r>
              <a:rPr lang="en-US" dirty="0"/>
              <a:t> Bekaert, G. J., &amp; </a:t>
            </a:r>
            <a:r>
              <a:rPr lang="en-US" dirty="0" err="1"/>
              <a:t>Hodrick</a:t>
            </a:r>
            <a:r>
              <a:rPr lang="en-US" dirty="0"/>
              <a:t>, R.J., (2014),)</a:t>
            </a:r>
            <a:endParaRPr lang="en-US" b="1" dirty="0"/>
          </a:p>
          <a:p>
            <a:r>
              <a:rPr lang="en-US" dirty="0"/>
              <a:t>Return on capital employed =operating profit /Capital employed </a:t>
            </a:r>
          </a:p>
          <a:p>
            <a:r>
              <a:rPr lang="en-US" sz="2400" b="1" dirty="0"/>
              <a:t>3.Efficiency Ratios</a:t>
            </a:r>
          </a:p>
          <a:p>
            <a:r>
              <a:rPr lang="en-US" b="1" dirty="0"/>
              <a:t>Inventory Turnover Ratio </a:t>
            </a:r>
          </a:p>
          <a:p>
            <a:r>
              <a:rPr lang="en-US" dirty="0"/>
              <a:t>Inventory turnover</a:t>
            </a:r>
            <a:r>
              <a:rPr lang="en-US" i="1" dirty="0"/>
              <a:t> </a:t>
            </a:r>
            <a:r>
              <a:rPr lang="en-US" dirty="0"/>
              <a:t>measures the number of times a company sells and buys its inventory over a specific amount of time.  </a:t>
            </a:r>
          </a:p>
          <a:p>
            <a:r>
              <a:rPr lang="en-US" dirty="0"/>
              <a:t>Cost of Goods sold/ Average Inventory</a:t>
            </a:r>
          </a:p>
          <a:p>
            <a:r>
              <a:rPr lang="en-US" b="1" dirty="0"/>
              <a:t>Accounts Receivable Turnover Ratio</a:t>
            </a:r>
          </a:p>
          <a:p>
            <a:r>
              <a:rPr lang="en-US" sz="1800" dirty="0"/>
              <a:t>The accounts receivable turnover ratio tells all the stakeholders how efficiently a company is turning its receivables into cash. (</a:t>
            </a:r>
            <a:r>
              <a:rPr lang="en-US" sz="1800" u="sng" dirty="0">
                <a:hlinkClick r:id="rId2"/>
              </a:rPr>
              <a:t>Jason Fernando</a:t>
            </a:r>
            <a:r>
              <a:rPr lang="en-US" sz="1800" dirty="0"/>
              <a:t> ,2023)</a:t>
            </a:r>
          </a:p>
          <a:p>
            <a:r>
              <a:rPr lang="en-US" sz="1800" dirty="0"/>
              <a:t>Net Credit Sales/Average Accounts receivable=</a:t>
            </a:r>
          </a:p>
          <a:p>
            <a:r>
              <a:rPr lang="en-US" sz="1800" dirty="0"/>
              <a:t>OR Average Accounts Receivable/Net Credit Sales*365</a:t>
            </a:r>
          </a:p>
          <a:p>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The accounts receivable turnover ratio tells all the stakeholders how efficiently a company is turning its receivables into cash</a:t>
            </a:r>
            <a:endParaRPr lang="en-US" dirty="0"/>
          </a:p>
        </p:txBody>
      </p:sp>
    </p:spTree>
    <p:extLst>
      <p:ext uri="{BB962C8B-B14F-4D97-AF65-F5344CB8AC3E}">
        <p14:creationId xmlns:p14="http://schemas.microsoft.com/office/powerpoint/2010/main" val="3409394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52EA8-5B4C-712A-4735-F2EB44E74260}"/>
              </a:ext>
            </a:extLst>
          </p:cNvPr>
          <p:cNvSpPr>
            <a:spLocks noGrp="1"/>
          </p:cNvSpPr>
          <p:nvPr>
            <p:ph type="title"/>
          </p:nvPr>
        </p:nvSpPr>
        <p:spPr>
          <a:xfrm>
            <a:off x="0" y="0"/>
            <a:ext cx="12192000" cy="990600"/>
          </a:xfrm>
        </p:spPr>
        <p:txBody>
          <a:bodyPr>
            <a:normAutofit/>
          </a:bodyPr>
          <a:lstStyle/>
          <a:p>
            <a:endParaRPr lang="en-US" dirty="0"/>
          </a:p>
        </p:txBody>
      </p:sp>
      <p:sp>
        <p:nvSpPr>
          <p:cNvPr id="3" name="Content Placeholder 2">
            <a:extLst>
              <a:ext uri="{FF2B5EF4-FFF2-40B4-BE49-F238E27FC236}">
                <a16:creationId xmlns:a16="http://schemas.microsoft.com/office/drawing/2014/main" id="{691FBDE0-C7FF-7E05-3F3F-3E57D9075BDE}"/>
              </a:ext>
            </a:extLst>
          </p:cNvPr>
          <p:cNvSpPr>
            <a:spLocks noGrp="1"/>
          </p:cNvSpPr>
          <p:nvPr>
            <p:ph idx="1"/>
          </p:nvPr>
        </p:nvSpPr>
        <p:spPr>
          <a:xfrm>
            <a:off x="0" y="990600"/>
            <a:ext cx="12192000" cy="5867400"/>
          </a:xfrm>
        </p:spPr>
        <p:txBody>
          <a:bodyPr>
            <a:normAutofit lnSpcReduction="10000"/>
          </a:bodyPr>
          <a:lstStyle/>
          <a:p>
            <a:r>
              <a:rPr lang="en-US" b="1" dirty="0"/>
              <a:t>Accounts payable Turnover ratio</a:t>
            </a:r>
            <a:endParaRPr lang="en-US" dirty="0"/>
          </a:p>
          <a:p>
            <a:r>
              <a:rPr lang="en-US" sz="1800" dirty="0"/>
              <a:t>The accounts payable turnover ratio measures</a:t>
            </a:r>
            <a:r>
              <a:rPr lang="en-US" sz="1800" i="1" dirty="0"/>
              <a:t> how quickly a business is able to make payments to creditors and suppliers ( </a:t>
            </a:r>
            <a:r>
              <a:rPr lang="en-US" sz="1800" u="sng" dirty="0">
                <a:hlinkClick r:id="rId2"/>
              </a:rPr>
              <a:t>Jason Fernando</a:t>
            </a:r>
            <a:r>
              <a:rPr lang="en-US" sz="1800" dirty="0"/>
              <a:t> ,2023)</a:t>
            </a:r>
          </a:p>
          <a:p>
            <a:r>
              <a:rPr lang="en-US" sz="1800" dirty="0"/>
              <a:t>= Net credit Purchases/Average accounts Payable </a:t>
            </a:r>
          </a:p>
          <a:p>
            <a:r>
              <a:rPr lang="en-US" sz="1800" dirty="0"/>
              <a:t>OR Average Trade Payables /Net credit purchases *365</a:t>
            </a:r>
          </a:p>
          <a:p>
            <a:r>
              <a:rPr lang="en-US" sz="1800" dirty="0"/>
              <a:t>Net Credit Purchases = Total Purchases - Cash Purchases - Purchases Returns.</a:t>
            </a:r>
          </a:p>
          <a:p>
            <a:r>
              <a:rPr lang="en-US" b="1" dirty="0"/>
              <a:t>Profitability Ratios: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    Gross Profit Margin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Calibri" panose="020F0502020204030204"/>
                <a:ea typeface="+mn-ea"/>
                <a:cs typeface="+mn-cs"/>
              </a:rPr>
              <a:t>The gross profit margin ratio shows businesses how much they have earned after paying for the direct costs such as labor, materials, and other production ratios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000" b="1" dirty="0"/>
              <a:t>Net Profit Margin</a:t>
            </a:r>
            <a:endParaRPr lang="en-US" b="1"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t>Net profit margin) is a financial measure that evaluates the net income of the companies or profit that is generated from the overall revenue</a:t>
            </a:r>
          </a:p>
          <a:p>
            <a:r>
              <a:rPr lang="en-US" b="1" dirty="0"/>
              <a:t>Return on Assets:</a:t>
            </a:r>
            <a:endParaRPr lang="en-US" dirty="0"/>
          </a:p>
          <a:p>
            <a:r>
              <a:rPr lang="en-US" sz="1800" dirty="0"/>
              <a:t>ROA shows investors how efficiently they are using their assets to generate profits. Higher ROA shows that business is performing well in generating its profits. (</a:t>
            </a:r>
            <a:r>
              <a:rPr lang="en-US" sz="1800" u="sng" dirty="0">
                <a:hlinkClick r:id="rId2"/>
              </a:rPr>
              <a:t>Jason Fernando</a:t>
            </a:r>
            <a:r>
              <a:rPr lang="en-US" sz="1800" dirty="0"/>
              <a:t> ,2023)</a:t>
            </a:r>
          </a:p>
          <a:p>
            <a:r>
              <a:rPr lang="en-US" sz="1800" dirty="0"/>
              <a:t>net income ÷ average total assets</a:t>
            </a:r>
            <a:endParaRPr lang="en-US"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3268361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E057C-598F-DB78-0543-B07376A977D7}"/>
              </a:ext>
            </a:extLst>
          </p:cNvPr>
          <p:cNvSpPr>
            <a:spLocks noGrp="1"/>
          </p:cNvSpPr>
          <p:nvPr>
            <p:ph type="title"/>
          </p:nvPr>
        </p:nvSpPr>
        <p:spPr>
          <a:xfrm>
            <a:off x="0" y="0"/>
            <a:ext cx="12192000" cy="816638"/>
          </a:xfrm>
        </p:spPr>
        <p:txBody>
          <a:bodyPr>
            <a:normAutofit fontScale="90000"/>
          </a:bodyPr>
          <a:lstStyle/>
          <a:p>
            <a:r>
              <a:rPr lang="en-US" b="1" i="0" dirty="0">
                <a:solidFill>
                  <a:srgbClr val="333333"/>
                </a:solidFill>
                <a:effectLst/>
                <a:latin typeface="IBM Plex Sans" panose="020B0503050203000203" pitchFamily="34" charset="0"/>
              </a:rPr>
              <a:t>The limitations of financial ratios</a:t>
            </a:r>
            <a:br>
              <a:rPr lang="en-US" b="1" i="0" dirty="0">
                <a:solidFill>
                  <a:srgbClr val="333333"/>
                </a:solidFill>
                <a:effectLst/>
                <a:latin typeface="IBM Plex Sans" panose="020B0503050203000203" pitchFamily="34" charset="0"/>
              </a:rPr>
            </a:br>
            <a:endParaRPr lang="en-US" dirty="0"/>
          </a:p>
        </p:txBody>
      </p:sp>
      <p:sp>
        <p:nvSpPr>
          <p:cNvPr id="3" name="Content Placeholder 2">
            <a:extLst>
              <a:ext uri="{FF2B5EF4-FFF2-40B4-BE49-F238E27FC236}">
                <a16:creationId xmlns:a16="http://schemas.microsoft.com/office/drawing/2014/main" id="{57CDB7F4-BDE3-B8D2-3A96-234DDD990B6B}"/>
              </a:ext>
            </a:extLst>
          </p:cNvPr>
          <p:cNvSpPr>
            <a:spLocks noGrp="1"/>
          </p:cNvSpPr>
          <p:nvPr>
            <p:ph idx="1"/>
          </p:nvPr>
        </p:nvSpPr>
        <p:spPr>
          <a:xfrm>
            <a:off x="0" y="816638"/>
            <a:ext cx="12192000" cy="6041361"/>
          </a:xfrm>
        </p:spPr>
        <p:txBody>
          <a:bodyPr>
            <a:noAutofit/>
          </a:bodyPr>
          <a:lstStyle/>
          <a:p>
            <a:pPr algn="l"/>
            <a:r>
              <a:rPr lang="en-US" sz="1600" b="1" i="0" dirty="0">
                <a:solidFill>
                  <a:srgbClr val="333333"/>
                </a:solidFill>
                <a:effectLst/>
                <a:latin typeface="IBM Plex Sans" panose="020B0503050203000203" pitchFamily="34" charset="0"/>
              </a:rPr>
              <a:t>No two companies are the same</a:t>
            </a:r>
          </a:p>
          <a:p>
            <a:pPr algn="l"/>
            <a:r>
              <a:rPr lang="en-US" sz="1600" b="0" i="0" dirty="0">
                <a:solidFill>
                  <a:srgbClr val="333333"/>
                </a:solidFill>
                <a:effectLst/>
                <a:latin typeface="IBM Plex Sans" panose="020B0503050203000203" pitchFamily="34" charset="0"/>
              </a:rPr>
              <a:t>No two companies are exactly alike, and that is especially so when they are operating in different industries.</a:t>
            </a:r>
          </a:p>
          <a:p>
            <a:pPr algn="l"/>
            <a:r>
              <a:rPr lang="en-US" sz="1600" b="0" i="0" dirty="0">
                <a:solidFill>
                  <a:srgbClr val="333333"/>
                </a:solidFill>
                <a:effectLst/>
                <a:latin typeface="IBM Plex Sans" panose="020B0503050203000203" pitchFamily="34" charset="0"/>
              </a:rPr>
              <a:t>As discussed in the previous lessons, capital-intensive companies like airplane manufacturers rely more heavily on debt, have less liquid assets and tend to grow more slowly than, for example, software companies.</a:t>
            </a:r>
          </a:p>
          <a:p>
            <a:pPr algn="l"/>
            <a:r>
              <a:rPr lang="en-US" sz="1600" b="0" i="0" dirty="0">
                <a:solidFill>
                  <a:srgbClr val="333333"/>
                </a:solidFill>
                <a:effectLst/>
                <a:latin typeface="IBM Plex Sans" panose="020B0503050203000203" pitchFamily="34" charset="0"/>
              </a:rPr>
              <a:t>These factors will affect how ratios such as debt to equity or return on capital should be interpreted when you are deciding whether to buy or sell their shares.</a:t>
            </a:r>
          </a:p>
          <a:p>
            <a:pPr algn="l"/>
            <a:r>
              <a:rPr lang="en-US" sz="1600" b="0" i="0" dirty="0">
                <a:solidFill>
                  <a:srgbClr val="333333"/>
                </a:solidFill>
                <a:effectLst/>
                <a:latin typeface="IBM Plex Sans" panose="020B0503050203000203" pitchFamily="34" charset="0"/>
              </a:rPr>
              <a:t>Companies that carry a lot of inventory, which they can in theory sell quickly for cash, (retailers, for example) similarly require a different approach when interpreting things like the current ratio than when you are looking at a construction company.</a:t>
            </a:r>
          </a:p>
          <a:p>
            <a:pPr algn="l"/>
            <a:r>
              <a:rPr lang="en-US" sz="1600" b="1" i="0" dirty="0">
                <a:solidFill>
                  <a:srgbClr val="333333"/>
                </a:solidFill>
                <a:effectLst/>
                <a:latin typeface="IBM Plex Sans" panose="020B0503050203000203" pitchFamily="34" charset="0"/>
              </a:rPr>
              <a:t>Size matters</a:t>
            </a:r>
          </a:p>
          <a:p>
            <a:pPr algn="l"/>
            <a:r>
              <a:rPr lang="en-US" sz="1600" b="0" i="0" dirty="0">
                <a:solidFill>
                  <a:srgbClr val="333333"/>
                </a:solidFill>
                <a:effectLst/>
                <a:latin typeface="IBM Plex Sans" panose="020B0503050203000203" pitchFamily="34" charset="0"/>
              </a:rPr>
              <a:t>Companies also require a different approach depending on their size.</a:t>
            </a:r>
          </a:p>
          <a:p>
            <a:pPr algn="l"/>
            <a:r>
              <a:rPr lang="en-US" sz="1600" b="0" i="0" dirty="0">
                <a:solidFill>
                  <a:srgbClr val="333333"/>
                </a:solidFill>
                <a:effectLst/>
                <a:latin typeface="IBM Plex Sans" panose="020B0503050203000203" pitchFamily="34" charset="0"/>
              </a:rPr>
              <a:t>Small-companies companies often pay more for their debt than large-companies , and this will affect the way formulas like interest coverage ratios need to be interpreted. They also tend to have faster growth prospects, and this will change the way things like the discounted cash flow model are calculated.</a:t>
            </a:r>
          </a:p>
          <a:p>
            <a:pPr algn="l"/>
            <a:endParaRPr lang="en-US" sz="1600" b="0" i="0" dirty="0">
              <a:solidFill>
                <a:srgbClr val="333333"/>
              </a:solidFill>
              <a:effectLst/>
              <a:latin typeface="IBM Plex Sans" panose="020B0503050203000203" pitchFamily="34" charset="0"/>
            </a:endParaRPr>
          </a:p>
        </p:txBody>
      </p:sp>
    </p:spTree>
    <p:extLst>
      <p:ext uri="{BB962C8B-B14F-4D97-AF65-F5344CB8AC3E}">
        <p14:creationId xmlns:p14="http://schemas.microsoft.com/office/powerpoint/2010/main" val="11798750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TotalTime>
  <Words>633</Words>
  <Application>Microsoft Office PowerPoint</Application>
  <PresentationFormat>Widescreen</PresentationFormat>
  <Paragraphs>43</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IBM Plex Sans</vt:lpstr>
      <vt:lpstr>Trebuchet MS</vt:lpstr>
      <vt:lpstr>Wingdings 3</vt:lpstr>
      <vt:lpstr>Facet</vt:lpstr>
      <vt:lpstr>Financial Ratios </vt:lpstr>
      <vt:lpstr>2 Investment Ratios( return on Capital employed)</vt:lpstr>
      <vt:lpstr>PowerPoint Presentation</vt:lpstr>
      <vt:lpstr>The limitations of financial ratios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SBM</dc:creator>
  <cp:lastModifiedBy>SBM</cp:lastModifiedBy>
  <cp:revision>19</cp:revision>
  <dcterms:created xsi:type="dcterms:W3CDTF">2023-05-03T09:34:03Z</dcterms:created>
  <dcterms:modified xsi:type="dcterms:W3CDTF">2023-05-04T04:53:42Z</dcterms:modified>
</cp:coreProperties>
</file>